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33"/>
  </p:notesMasterIdLst>
  <p:handoutMasterIdLst>
    <p:handoutMasterId r:id="rId34"/>
  </p:handoutMasterIdLst>
  <p:sldIdLst>
    <p:sldId id="274" r:id="rId5"/>
    <p:sldId id="141168502" r:id="rId6"/>
    <p:sldId id="141168503" r:id="rId7"/>
    <p:sldId id="260" r:id="rId8"/>
    <p:sldId id="259" r:id="rId9"/>
    <p:sldId id="141168511" r:id="rId10"/>
    <p:sldId id="273" r:id="rId11"/>
    <p:sldId id="141168512" r:id="rId12"/>
    <p:sldId id="141168513" r:id="rId13"/>
    <p:sldId id="261" r:id="rId14"/>
    <p:sldId id="141168514" r:id="rId15"/>
    <p:sldId id="269" r:id="rId16"/>
    <p:sldId id="262" r:id="rId17"/>
    <p:sldId id="270" r:id="rId18"/>
    <p:sldId id="141168515" r:id="rId19"/>
    <p:sldId id="141168516" r:id="rId20"/>
    <p:sldId id="141168517" r:id="rId21"/>
    <p:sldId id="141168518" r:id="rId22"/>
    <p:sldId id="264" r:id="rId23"/>
    <p:sldId id="272" r:id="rId24"/>
    <p:sldId id="265" r:id="rId25"/>
    <p:sldId id="266" r:id="rId26"/>
    <p:sldId id="141168505" r:id="rId27"/>
    <p:sldId id="141168506" r:id="rId28"/>
    <p:sldId id="141168507" r:id="rId29"/>
    <p:sldId id="141168508" r:id="rId30"/>
    <p:sldId id="141168509" r:id="rId31"/>
    <p:sldId id="141168510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IBM Plex Sans Light" panose="020B0403050203000203" pitchFamily="34" charset="0"/>
      <p:regular r:id="rId43"/>
      <p:italic r:id="rId44"/>
    </p:embeddedFont>
    <p:embeddedFont>
      <p:font typeface="IBM Plex Sans SemiBold" panose="020B0503050203000203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4"/>
    <p:restoredTop sz="77842"/>
  </p:normalViewPr>
  <p:slideViewPr>
    <p:cSldViewPr snapToGrid="0" snapToObjects="1">
      <p:cViewPr varScale="1">
        <p:scale>
          <a:sx n="109" d="100"/>
          <a:sy n="109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DDBDC-98BA-7A4E-AF08-03A19FE9C211}" type="doc">
      <dgm:prSet loTypeId="urn:microsoft.com/office/officeart/2005/8/layout/defaul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3E5C4F15-3E03-5645-957C-96EF2D1E32EF}">
      <dgm:prSet phldrT="[Text]" custT="1"/>
      <dgm:spPr/>
      <dgm:t>
        <a:bodyPr/>
        <a:lstStyle/>
        <a:p>
          <a:r>
            <a:rPr lang="en-GB" sz="2000" dirty="0"/>
            <a:t>1-2 day sessions based on the most popular DSA modules</a:t>
          </a:r>
        </a:p>
      </dgm:t>
    </dgm:pt>
    <dgm:pt modelId="{EE8B0CCD-DC18-F64A-B715-33B3C1A6ED97}" type="parTrans" cxnId="{A3BAEDF3-71C5-6147-95B4-08DB033FFFC9}">
      <dgm:prSet/>
      <dgm:spPr/>
      <dgm:t>
        <a:bodyPr/>
        <a:lstStyle/>
        <a:p>
          <a:endParaRPr lang="en-GB"/>
        </a:p>
      </dgm:t>
    </dgm:pt>
    <dgm:pt modelId="{11C56912-A33D-7E42-94AD-621BCBB16CD3}" type="sibTrans" cxnId="{A3BAEDF3-71C5-6147-95B4-08DB033FFFC9}">
      <dgm:prSet/>
      <dgm:spPr/>
      <dgm:t>
        <a:bodyPr/>
        <a:lstStyle/>
        <a:p>
          <a:endParaRPr lang="en-GB"/>
        </a:p>
      </dgm:t>
    </dgm:pt>
    <dgm:pt modelId="{7B5EB5AF-D29F-C44A-BD9C-CEB0001B234B}">
      <dgm:prSet phldrT="[Text]" custT="1"/>
      <dgm:spPr/>
      <dgm:t>
        <a:bodyPr/>
        <a:lstStyle/>
        <a:p>
          <a:r>
            <a:rPr lang="en-GB" sz="2000" dirty="0"/>
            <a:t>No technical experience needed!</a:t>
          </a:r>
        </a:p>
      </dgm:t>
    </dgm:pt>
    <dgm:pt modelId="{F937209F-11AD-EA46-BC22-FA10160DE4CF}" type="parTrans" cxnId="{8CE41C46-17F4-C549-8D1A-147E46D1ED53}">
      <dgm:prSet/>
      <dgm:spPr/>
      <dgm:t>
        <a:bodyPr/>
        <a:lstStyle/>
        <a:p>
          <a:endParaRPr lang="en-GB"/>
        </a:p>
      </dgm:t>
    </dgm:pt>
    <dgm:pt modelId="{595134BC-FEB2-6B46-8816-35CA3112210E}" type="sibTrans" cxnId="{8CE41C46-17F4-C549-8D1A-147E46D1ED53}">
      <dgm:prSet/>
      <dgm:spPr/>
      <dgm:t>
        <a:bodyPr/>
        <a:lstStyle/>
        <a:p>
          <a:endParaRPr lang="en-GB"/>
        </a:p>
      </dgm:t>
    </dgm:pt>
    <dgm:pt modelId="{EBC876B5-4D6B-3643-9961-17358A8375F7}">
      <dgm:prSet phldrT="[Text]" custT="1"/>
      <dgm:spPr/>
      <dgm:t>
        <a:bodyPr/>
        <a:lstStyle/>
        <a:p>
          <a:r>
            <a:rPr lang="en-GB" sz="2000" dirty="0"/>
            <a:t>Focus on hands-on labs rather than hours of lectures</a:t>
          </a:r>
        </a:p>
      </dgm:t>
    </dgm:pt>
    <dgm:pt modelId="{CC21FEF5-ED2B-804E-9D4E-FC44287EF3D3}" type="parTrans" cxnId="{4C3F5D64-A195-0645-8C3F-34D97502C43C}">
      <dgm:prSet/>
      <dgm:spPr/>
      <dgm:t>
        <a:bodyPr/>
        <a:lstStyle/>
        <a:p>
          <a:endParaRPr lang="en-GB"/>
        </a:p>
      </dgm:t>
    </dgm:pt>
    <dgm:pt modelId="{1EE7047C-EA52-8542-9BA5-6124BDF9C274}" type="sibTrans" cxnId="{4C3F5D64-A195-0645-8C3F-34D97502C43C}">
      <dgm:prSet/>
      <dgm:spPr/>
      <dgm:t>
        <a:bodyPr/>
        <a:lstStyle/>
        <a:p>
          <a:endParaRPr lang="en-GB"/>
        </a:p>
      </dgm:t>
    </dgm:pt>
    <dgm:pt modelId="{5F15DFF0-925A-9947-A037-39B9ECF223C6}" type="pres">
      <dgm:prSet presAssocID="{268DDBDC-98BA-7A4E-AF08-03A19FE9C211}" presName="diagram" presStyleCnt="0">
        <dgm:presLayoutVars>
          <dgm:dir/>
          <dgm:resizeHandles val="exact"/>
        </dgm:presLayoutVars>
      </dgm:prSet>
      <dgm:spPr/>
    </dgm:pt>
    <dgm:pt modelId="{30787D5A-6406-9749-A2BE-7DDC9947DC63}" type="pres">
      <dgm:prSet presAssocID="{3E5C4F15-3E03-5645-957C-96EF2D1E32EF}" presName="node" presStyleLbl="node1" presStyleIdx="0" presStyleCnt="3">
        <dgm:presLayoutVars>
          <dgm:bulletEnabled val="1"/>
        </dgm:presLayoutVars>
      </dgm:prSet>
      <dgm:spPr/>
    </dgm:pt>
    <dgm:pt modelId="{35C45C53-9712-5640-9A6A-06848C5B8692}" type="pres">
      <dgm:prSet presAssocID="{11C56912-A33D-7E42-94AD-621BCBB16CD3}" presName="sibTrans" presStyleCnt="0"/>
      <dgm:spPr/>
    </dgm:pt>
    <dgm:pt modelId="{227953F6-0BA2-794C-98B2-3DB836FA3ACD}" type="pres">
      <dgm:prSet presAssocID="{EBC876B5-4D6B-3643-9961-17358A8375F7}" presName="node" presStyleLbl="node1" presStyleIdx="1" presStyleCnt="3">
        <dgm:presLayoutVars>
          <dgm:bulletEnabled val="1"/>
        </dgm:presLayoutVars>
      </dgm:prSet>
      <dgm:spPr/>
    </dgm:pt>
    <dgm:pt modelId="{808A7666-B393-9B4C-8ADC-376A492F814D}" type="pres">
      <dgm:prSet presAssocID="{1EE7047C-EA52-8542-9BA5-6124BDF9C274}" presName="sibTrans" presStyleCnt="0"/>
      <dgm:spPr/>
    </dgm:pt>
    <dgm:pt modelId="{C615A94A-833E-EA4A-B6E5-F25924FD616E}" type="pres">
      <dgm:prSet presAssocID="{7B5EB5AF-D29F-C44A-BD9C-CEB0001B234B}" presName="node" presStyleLbl="node1" presStyleIdx="2" presStyleCnt="3">
        <dgm:presLayoutVars>
          <dgm:bulletEnabled val="1"/>
        </dgm:presLayoutVars>
      </dgm:prSet>
      <dgm:spPr/>
    </dgm:pt>
  </dgm:ptLst>
  <dgm:cxnLst>
    <dgm:cxn modelId="{FDC83807-00F9-AB48-B5E0-E9EB6E797ED3}" type="presOf" srcId="{268DDBDC-98BA-7A4E-AF08-03A19FE9C211}" destId="{5F15DFF0-925A-9947-A037-39B9ECF223C6}" srcOrd="0" destOrd="0" presId="urn:microsoft.com/office/officeart/2005/8/layout/default"/>
    <dgm:cxn modelId="{8CE41C46-17F4-C549-8D1A-147E46D1ED53}" srcId="{268DDBDC-98BA-7A4E-AF08-03A19FE9C211}" destId="{7B5EB5AF-D29F-C44A-BD9C-CEB0001B234B}" srcOrd="2" destOrd="0" parTransId="{F937209F-11AD-EA46-BC22-FA10160DE4CF}" sibTransId="{595134BC-FEB2-6B46-8816-35CA3112210E}"/>
    <dgm:cxn modelId="{4C3F5D64-A195-0645-8C3F-34D97502C43C}" srcId="{268DDBDC-98BA-7A4E-AF08-03A19FE9C211}" destId="{EBC876B5-4D6B-3643-9961-17358A8375F7}" srcOrd="1" destOrd="0" parTransId="{CC21FEF5-ED2B-804E-9D4E-FC44287EF3D3}" sibTransId="{1EE7047C-EA52-8542-9BA5-6124BDF9C274}"/>
    <dgm:cxn modelId="{3A714497-39E9-994A-9526-615B7196E958}" type="presOf" srcId="{7B5EB5AF-D29F-C44A-BD9C-CEB0001B234B}" destId="{C615A94A-833E-EA4A-B6E5-F25924FD616E}" srcOrd="0" destOrd="0" presId="urn:microsoft.com/office/officeart/2005/8/layout/default"/>
    <dgm:cxn modelId="{45443BE4-410A-B349-AB2B-FD82B713FA0B}" type="presOf" srcId="{3E5C4F15-3E03-5645-957C-96EF2D1E32EF}" destId="{30787D5A-6406-9749-A2BE-7DDC9947DC63}" srcOrd="0" destOrd="0" presId="urn:microsoft.com/office/officeart/2005/8/layout/default"/>
    <dgm:cxn modelId="{A3BAEDF3-71C5-6147-95B4-08DB033FFFC9}" srcId="{268DDBDC-98BA-7A4E-AF08-03A19FE9C211}" destId="{3E5C4F15-3E03-5645-957C-96EF2D1E32EF}" srcOrd="0" destOrd="0" parTransId="{EE8B0CCD-DC18-F64A-B715-33B3C1A6ED97}" sibTransId="{11C56912-A33D-7E42-94AD-621BCBB16CD3}"/>
    <dgm:cxn modelId="{17FF76F4-2F67-4E48-AF1F-F44C8DFBE7F5}" type="presOf" srcId="{EBC876B5-4D6B-3643-9961-17358A8375F7}" destId="{227953F6-0BA2-794C-98B2-3DB836FA3ACD}" srcOrd="0" destOrd="0" presId="urn:microsoft.com/office/officeart/2005/8/layout/default"/>
    <dgm:cxn modelId="{AACE296C-6B28-E543-8015-FE448823F2B3}" type="presParOf" srcId="{5F15DFF0-925A-9947-A037-39B9ECF223C6}" destId="{30787D5A-6406-9749-A2BE-7DDC9947DC63}" srcOrd="0" destOrd="0" presId="urn:microsoft.com/office/officeart/2005/8/layout/default"/>
    <dgm:cxn modelId="{BA460302-238F-6F4D-8F07-7BBFEE747A52}" type="presParOf" srcId="{5F15DFF0-925A-9947-A037-39B9ECF223C6}" destId="{35C45C53-9712-5640-9A6A-06848C5B8692}" srcOrd="1" destOrd="0" presId="urn:microsoft.com/office/officeart/2005/8/layout/default"/>
    <dgm:cxn modelId="{6289482F-130B-1E4A-AF45-C1CACB28C13E}" type="presParOf" srcId="{5F15DFF0-925A-9947-A037-39B9ECF223C6}" destId="{227953F6-0BA2-794C-98B2-3DB836FA3ACD}" srcOrd="2" destOrd="0" presId="urn:microsoft.com/office/officeart/2005/8/layout/default"/>
    <dgm:cxn modelId="{9F946C29-6F10-BB4E-AC45-093EC5F2D372}" type="presParOf" srcId="{5F15DFF0-925A-9947-A037-39B9ECF223C6}" destId="{808A7666-B393-9B4C-8ADC-376A492F814D}" srcOrd="3" destOrd="0" presId="urn:microsoft.com/office/officeart/2005/8/layout/default"/>
    <dgm:cxn modelId="{7584F869-0D39-0247-A070-07AB12D61617}" type="presParOf" srcId="{5F15DFF0-925A-9947-A037-39B9ECF223C6}" destId="{C615A94A-833E-EA4A-B6E5-F25924FD616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ED090D-AB75-624B-A75C-9A746E9A4378}" type="doc">
      <dgm:prSet loTypeId="urn:microsoft.com/office/officeart/2005/8/layout/matrix2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1B3882E0-AE5E-C747-ABC2-33B89ADAA897}">
      <dgm:prSet phldrT="[Text]"/>
      <dgm:spPr/>
      <dgm:t>
        <a:bodyPr/>
        <a:lstStyle/>
        <a:p>
          <a:r>
            <a:rPr lang="en-GB" dirty="0"/>
            <a:t>Even Better If</a:t>
          </a:r>
        </a:p>
      </dgm:t>
    </dgm:pt>
    <dgm:pt modelId="{08272989-7A10-8B4D-8694-8E82A3AA55AE}" type="parTrans" cxnId="{BFB46FB9-BEC4-964E-87CC-BBDF4A835D25}">
      <dgm:prSet/>
      <dgm:spPr/>
      <dgm:t>
        <a:bodyPr/>
        <a:lstStyle/>
        <a:p>
          <a:endParaRPr lang="en-GB"/>
        </a:p>
      </dgm:t>
    </dgm:pt>
    <dgm:pt modelId="{881FD6BB-7CDB-C947-A020-8F1A633C0065}" type="sibTrans" cxnId="{BFB46FB9-BEC4-964E-87CC-BBDF4A835D25}">
      <dgm:prSet/>
      <dgm:spPr/>
      <dgm:t>
        <a:bodyPr/>
        <a:lstStyle/>
        <a:p>
          <a:endParaRPr lang="en-GB"/>
        </a:p>
      </dgm:t>
    </dgm:pt>
    <dgm:pt modelId="{35EBF554-E968-0C49-963F-6E2DBF2FECF8}">
      <dgm:prSet phldrT="[Text]"/>
      <dgm:spPr/>
      <dgm:t>
        <a:bodyPr/>
        <a:lstStyle/>
        <a:p>
          <a:r>
            <a:rPr lang="en-GB" dirty="0"/>
            <a:t>Questions</a:t>
          </a:r>
        </a:p>
      </dgm:t>
    </dgm:pt>
    <dgm:pt modelId="{8DEFF56E-E24A-2C4E-9858-128F68DECD3A}" type="parTrans" cxnId="{63870B2A-5208-164F-BEF4-BDDF025291F6}">
      <dgm:prSet/>
      <dgm:spPr/>
      <dgm:t>
        <a:bodyPr/>
        <a:lstStyle/>
        <a:p>
          <a:endParaRPr lang="en-GB"/>
        </a:p>
      </dgm:t>
    </dgm:pt>
    <dgm:pt modelId="{3E0DE020-A0EC-3B4B-B9CE-F8DD6F037C68}" type="sibTrans" cxnId="{63870B2A-5208-164F-BEF4-BDDF025291F6}">
      <dgm:prSet/>
      <dgm:spPr/>
      <dgm:t>
        <a:bodyPr/>
        <a:lstStyle/>
        <a:p>
          <a:endParaRPr lang="en-GB"/>
        </a:p>
      </dgm:t>
    </dgm:pt>
    <dgm:pt modelId="{9D1390EF-085C-9542-97BC-100534590F61}">
      <dgm:prSet phldrT="[Text]"/>
      <dgm:spPr/>
      <dgm:t>
        <a:bodyPr/>
        <a:lstStyle/>
        <a:p>
          <a:r>
            <a:rPr lang="en-GB" dirty="0"/>
            <a:t>Ideas</a:t>
          </a:r>
        </a:p>
      </dgm:t>
    </dgm:pt>
    <dgm:pt modelId="{8B3A3423-6468-B448-BB1F-4A212E5E64B2}" type="parTrans" cxnId="{9B9E1267-BE43-DF48-80B2-AA0707155790}">
      <dgm:prSet/>
      <dgm:spPr/>
      <dgm:t>
        <a:bodyPr/>
        <a:lstStyle/>
        <a:p>
          <a:endParaRPr lang="en-GB"/>
        </a:p>
      </dgm:t>
    </dgm:pt>
    <dgm:pt modelId="{0A85FB5C-D4D4-E943-B33B-B7891480A5E0}" type="sibTrans" cxnId="{9B9E1267-BE43-DF48-80B2-AA0707155790}">
      <dgm:prSet/>
      <dgm:spPr/>
      <dgm:t>
        <a:bodyPr/>
        <a:lstStyle/>
        <a:p>
          <a:endParaRPr lang="en-GB"/>
        </a:p>
      </dgm:t>
    </dgm:pt>
    <dgm:pt modelId="{D0A034CF-78FF-A443-B863-C68D87B2B5B4}">
      <dgm:prSet phldrT="[Text]"/>
      <dgm:spPr/>
      <dgm:t>
        <a:bodyPr/>
        <a:lstStyle/>
        <a:p>
          <a:r>
            <a:rPr lang="en-GB" dirty="0"/>
            <a:t>What Went Well</a:t>
          </a:r>
        </a:p>
      </dgm:t>
    </dgm:pt>
    <dgm:pt modelId="{ABBE555A-C263-6E42-A718-CBE3BB14951F}" type="parTrans" cxnId="{8E9D862A-87D7-5C4E-A411-1A7122F0D05C}">
      <dgm:prSet/>
      <dgm:spPr/>
      <dgm:t>
        <a:bodyPr/>
        <a:lstStyle/>
        <a:p>
          <a:endParaRPr lang="en-GB"/>
        </a:p>
      </dgm:t>
    </dgm:pt>
    <dgm:pt modelId="{952A562E-7B5F-F14E-B8CA-089CEC4659FD}" type="sibTrans" cxnId="{8E9D862A-87D7-5C4E-A411-1A7122F0D05C}">
      <dgm:prSet/>
      <dgm:spPr/>
      <dgm:t>
        <a:bodyPr/>
        <a:lstStyle/>
        <a:p>
          <a:endParaRPr lang="en-GB"/>
        </a:p>
      </dgm:t>
    </dgm:pt>
    <dgm:pt modelId="{9390646B-B18E-A04A-AA03-778B53535066}" type="pres">
      <dgm:prSet presAssocID="{95ED090D-AB75-624B-A75C-9A746E9A4378}" presName="matrix" presStyleCnt="0">
        <dgm:presLayoutVars>
          <dgm:chMax val="1"/>
          <dgm:dir/>
          <dgm:resizeHandles val="exact"/>
        </dgm:presLayoutVars>
      </dgm:prSet>
      <dgm:spPr/>
    </dgm:pt>
    <dgm:pt modelId="{FFE69678-E3F8-0A43-8819-585B286DB7C3}" type="pres">
      <dgm:prSet presAssocID="{95ED090D-AB75-624B-A75C-9A746E9A4378}" presName="axisShape" presStyleLbl="bgShp" presStyleIdx="0" presStyleCnt="1"/>
      <dgm:spPr/>
    </dgm:pt>
    <dgm:pt modelId="{0A679FE2-7171-A842-B2ED-7F87691244AF}" type="pres">
      <dgm:prSet presAssocID="{95ED090D-AB75-624B-A75C-9A746E9A437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8443303-72DD-1348-9465-B3A7395B5799}" type="pres">
      <dgm:prSet presAssocID="{95ED090D-AB75-624B-A75C-9A746E9A437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0DFF7C-AE01-004A-B34D-F64A94D6D6BF}" type="pres">
      <dgm:prSet presAssocID="{95ED090D-AB75-624B-A75C-9A746E9A437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6CF59E0-39C9-6F41-B32F-23912F74D02C}" type="pres">
      <dgm:prSet presAssocID="{95ED090D-AB75-624B-A75C-9A746E9A437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3870B2A-5208-164F-BEF4-BDDF025291F6}" srcId="{95ED090D-AB75-624B-A75C-9A746E9A4378}" destId="{35EBF554-E968-0C49-963F-6E2DBF2FECF8}" srcOrd="2" destOrd="0" parTransId="{8DEFF56E-E24A-2C4E-9858-128F68DECD3A}" sibTransId="{3E0DE020-A0EC-3B4B-B9CE-F8DD6F037C68}"/>
    <dgm:cxn modelId="{8E9D862A-87D7-5C4E-A411-1A7122F0D05C}" srcId="{95ED090D-AB75-624B-A75C-9A746E9A4378}" destId="{D0A034CF-78FF-A443-B863-C68D87B2B5B4}" srcOrd="0" destOrd="0" parTransId="{ABBE555A-C263-6E42-A718-CBE3BB14951F}" sibTransId="{952A562E-7B5F-F14E-B8CA-089CEC4659FD}"/>
    <dgm:cxn modelId="{5A1B0C50-00E0-C54E-9915-AAB0F2FCDFB3}" type="presOf" srcId="{1B3882E0-AE5E-C747-ABC2-33B89ADAA897}" destId="{18443303-72DD-1348-9465-B3A7395B5799}" srcOrd="0" destOrd="0" presId="urn:microsoft.com/office/officeart/2005/8/layout/matrix2"/>
    <dgm:cxn modelId="{3085F465-791A-1744-9A2E-F93F25FD333E}" type="presOf" srcId="{35EBF554-E968-0C49-963F-6E2DBF2FECF8}" destId="{170DFF7C-AE01-004A-B34D-F64A94D6D6BF}" srcOrd="0" destOrd="0" presId="urn:microsoft.com/office/officeart/2005/8/layout/matrix2"/>
    <dgm:cxn modelId="{9B9E1267-BE43-DF48-80B2-AA0707155790}" srcId="{95ED090D-AB75-624B-A75C-9A746E9A4378}" destId="{9D1390EF-085C-9542-97BC-100534590F61}" srcOrd="3" destOrd="0" parTransId="{8B3A3423-6468-B448-BB1F-4A212E5E64B2}" sibTransId="{0A85FB5C-D4D4-E943-B33B-B7891480A5E0}"/>
    <dgm:cxn modelId="{E15EFB84-875C-1643-9A08-C23C13B1E8E1}" type="presOf" srcId="{95ED090D-AB75-624B-A75C-9A746E9A4378}" destId="{9390646B-B18E-A04A-AA03-778B53535066}" srcOrd="0" destOrd="0" presId="urn:microsoft.com/office/officeart/2005/8/layout/matrix2"/>
    <dgm:cxn modelId="{BFB46FB9-BEC4-964E-87CC-BBDF4A835D25}" srcId="{95ED090D-AB75-624B-A75C-9A746E9A4378}" destId="{1B3882E0-AE5E-C747-ABC2-33B89ADAA897}" srcOrd="1" destOrd="0" parTransId="{08272989-7A10-8B4D-8694-8E82A3AA55AE}" sibTransId="{881FD6BB-7CDB-C947-A020-8F1A633C0065}"/>
    <dgm:cxn modelId="{5A924EE2-659B-B94C-97A5-9D665CD486CC}" type="presOf" srcId="{D0A034CF-78FF-A443-B863-C68D87B2B5B4}" destId="{0A679FE2-7171-A842-B2ED-7F87691244AF}" srcOrd="0" destOrd="0" presId="urn:microsoft.com/office/officeart/2005/8/layout/matrix2"/>
    <dgm:cxn modelId="{EA81D4FB-0AD9-AC4A-ABD9-56DB2282D985}" type="presOf" srcId="{9D1390EF-085C-9542-97BC-100534590F61}" destId="{D6CF59E0-39C9-6F41-B32F-23912F74D02C}" srcOrd="0" destOrd="0" presId="urn:microsoft.com/office/officeart/2005/8/layout/matrix2"/>
    <dgm:cxn modelId="{7C05E633-119A-B44D-B610-4CF105DC1404}" type="presParOf" srcId="{9390646B-B18E-A04A-AA03-778B53535066}" destId="{FFE69678-E3F8-0A43-8819-585B286DB7C3}" srcOrd="0" destOrd="0" presId="urn:microsoft.com/office/officeart/2005/8/layout/matrix2"/>
    <dgm:cxn modelId="{C09CBBC6-A011-AC46-B555-689AA390A8FE}" type="presParOf" srcId="{9390646B-B18E-A04A-AA03-778B53535066}" destId="{0A679FE2-7171-A842-B2ED-7F87691244AF}" srcOrd="1" destOrd="0" presId="urn:microsoft.com/office/officeart/2005/8/layout/matrix2"/>
    <dgm:cxn modelId="{A67E4A3F-631B-264E-94A2-549C2E223FB5}" type="presParOf" srcId="{9390646B-B18E-A04A-AA03-778B53535066}" destId="{18443303-72DD-1348-9465-B3A7395B5799}" srcOrd="2" destOrd="0" presId="urn:microsoft.com/office/officeart/2005/8/layout/matrix2"/>
    <dgm:cxn modelId="{F3BB3A78-0879-B24F-8503-58E3D8BDAE25}" type="presParOf" srcId="{9390646B-B18E-A04A-AA03-778B53535066}" destId="{170DFF7C-AE01-004A-B34D-F64A94D6D6BF}" srcOrd="3" destOrd="0" presId="urn:microsoft.com/office/officeart/2005/8/layout/matrix2"/>
    <dgm:cxn modelId="{E05A5CD5-2472-9A42-BB0F-B2BFAB4674C3}" type="presParOf" srcId="{9390646B-B18E-A04A-AA03-778B53535066}" destId="{D6CF59E0-39C9-6F41-B32F-23912F74D02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87D5A-6406-9749-A2BE-7DDC9947DC63}">
      <dsp:nvSpPr>
        <dsp:cNvPr id="0" name=""/>
        <dsp:cNvSpPr/>
      </dsp:nvSpPr>
      <dsp:spPr>
        <a:xfrm>
          <a:off x="661" y="2486"/>
          <a:ext cx="2580918" cy="154855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1-2 day sessions based on the most popular DSA modules</a:t>
          </a:r>
        </a:p>
      </dsp:txBody>
      <dsp:txXfrm>
        <a:off x="661" y="2486"/>
        <a:ext cx="2580918" cy="1548550"/>
      </dsp:txXfrm>
    </dsp:sp>
    <dsp:sp modelId="{227953F6-0BA2-794C-98B2-3DB836FA3ACD}">
      <dsp:nvSpPr>
        <dsp:cNvPr id="0" name=""/>
        <dsp:cNvSpPr/>
      </dsp:nvSpPr>
      <dsp:spPr>
        <a:xfrm>
          <a:off x="2839671" y="2486"/>
          <a:ext cx="2580918" cy="1548550"/>
        </a:xfrm>
        <a:prstGeom prst="rect">
          <a:avLst/>
        </a:prstGeom>
        <a:solidFill>
          <a:schemeClr val="accent2">
            <a:shade val="80000"/>
            <a:hueOff val="342009"/>
            <a:satOff val="5099"/>
            <a:lumOff val="157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Focus on hands-on labs rather than hours of lectures</a:t>
          </a:r>
        </a:p>
      </dsp:txBody>
      <dsp:txXfrm>
        <a:off x="2839671" y="2486"/>
        <a:ext cx="2580918" cy="1548550"/>
      </dsp:txXfrm>
    </dsp:sp>
    <dsp:sp modelId="{C615A94A-833E-EA4A-B6E5-F25924FD616E}">
      <dsp:nvSpPr>
        <dsp:cNvPr id="0" name=""/>
        <dsp:cNvSpPr/>
      </dsp:nvSpPr>
      <dsp:spPr>
        <a:xfrm>
          <a:off x="1420166" y="1809128"/>
          <a:ext cx="2580918" cy="1548550"/>
        </a:xfrm>
        <a:prstGeom prst="rect">
          <a:avLst/>
        </a:prstGeom>
        <a:solidFill>
          <a:schemeClr val="accent2">
            <a:shade val="80000"/>
            <a:hueOff val="684019"/>
            <a:satOff val="10199"/>
            <a:lumOff val="31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No technical experience needed!</a:t>
          </a:r>
        </a:p>
      </dsp:txBody>
      <dsp:txXfrm>
        <a:off x="1420166" y="1809128"/>
        <a:ext cx="2580918" cy="1548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69678-E3F8-0A43-8819-585B286DB7C3}">
      <dsp:nvSpPr>
        <dsp:cNvPr id="0" name=""/>
        <dsp:cNvSpPr/>
      </dsp:nvSpPr>
      <dsp:spPr>
        <a:xfrm>
          <a:off x="1016000" y="0"/>
          <a:ext cx="4064000" cy="4064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79FE2-7171-A842-B2ED-7F87691244AF}">
      <dsp:nvSpPr>
        <dsp:cNvPr id="0" name=""/>
        <dsp:cNvSpPr/>
      </dsp:nvSpPr>
      <dsp:spPr>
        <a:xfrm>
          <a:off x="1280160" y="264160"/>
          <a:ext cx="1625600" cy="16256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What Went Well</a:t>
          </a:r>
        </a:p>
      </dsp:txBody>
      <dsp:txXfrm>
        <a:off x="1359515" y="343515"/>
        <a:ext cx="1466890" cy="1466890"/>
      </dsp:txXfrm>
    </dsp:sp>
    <dsp:sp modelId="{18443303-72DD-1348-9465-B3A7395B5799}">
      <dsp:nvSpPr>
        <dsp:cNvPr id="0" name=""/>
        <dsp:cNvSpPr/>
      </dsp:nvSpPr>
      <dsp:spPr>
        <a:xfrm>
          <a:off x="3190240" y="264160"/>
          <a:ext cx="1625600" cy="1625600"/>
        </a:xfrm>
        <a:prstGeom prst="roundRect">
          <a:avLst/>
        </a:prstGeom>
        <a:solidFill>
          <a:schemeClr val="accent2">
            <a:shade val="80000"/>
            <a:hueOff val="228006"/>
            <a:satOff val="3400"/>
            <a:lumOff val="10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Even Better If</a:t>
          </a:r>
        </a:p>
      </dsp:txBody>
      <dsp:txXfrm>
        <a:off x="3269595" y="343515"/>
        <a:ext cx="1466890" cy="1466890"/>
      </dsp:txXfrm>
    </dsp:sp>
    <dsp:sp modelId="{170DFF7C-AE01-004A-B34D-F64A94D6D6BF}">
      <dsp:nvSpPr>
        <dsp:cNvPr id="0" name=""/>
        <dsp:cNvSpPr/>
      </dsp:nvSpPr>
      <dsp:spPr>
        <a:xfrm>
          <a:off x="1280160" y="2174240"/>
          <a:ext cx="1625600" cy="1625600"/>
        </a:xfrm>
        <a:prstGeom prst="roundRect">
          <a:avLst/>
        </a:prstGeom>
        <a:solidFill>
          <a:schemeClr val="accent2">
            <a:shade val="80000"/>
            <a:hueOff val="456013"/>
            <a:satOff val="6799"/>
            <a:lumOff val="21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Questions</a:t>
          </a:r>
        </a:p>
      </dsp:txBody>
      <dsp:txXfrm>
        <a:off x="1359515" y="2253595"/>
        <a:ext cx="1466890" cy="1466890"/>
      </dsp:txXfrm>
    </dsp:sp>
    <dsp:sp modelId="{D6CF59E0-39C9-6F41-B32F-23912F74D02C}">
      <dsp:nvSpPr>
        <dsp:cNvPr id="0" name=""/>
        <dsp:cNvSpPr/>
      </dsp:nvSpPr>
      <dsp:spPr>
        <a:xfrm>
          <a:off x="3190240" y="2174240"/>
          <a:ext cx="1625600" cy="1625600"/>
        </a:xfrm>
        <a:prstGeom prst="roundRect">
          <a:avLst/>
        </a:prstGeom>
        <a:solidFill>
          <a:schemeClr val="accent2">
            <a:shade val="80000"/>
            <a:hueOff val="684019"/>
            <a:satOff val="10199"/>
            <a:lumOff val="31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Ideas</a:t>
          </a:r>
        </a:p>
      </dsp:txBody>
      <dsp:txXfrm>
        <a:off x="3269595" y="2253595"/>
        <a:ext cx="14668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5/4/20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the boring bits… but bear with</a:t>
            </a:r>
          </a:p>
          <a:p>
            <a:endParaRPr lang="en-GB" dirty="0"/>
          </a:p>
          <a:p>
            <a:r>
              <a:rPr lang="en-GB" dirty="0"/>
              <a:t>Anyone on win7?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2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Complete challenges in your own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Try first, then ask for help, don’t be afraid, we’ve all done dumb stuff</a:t>
            </a:r>
          </a:p>
          <a:p>
            <a:pPr marL="171450" indent="-171450">
              <a:buFontTx/>
              <a:buChar char="-"/>
            </a:pPr>
            <a:r>
              <a:rPr lang="en-US" dirty="0"/>
              <a:t>Please don’t do project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rush – doesn’t matter if you don’t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0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grid to be completed for each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18C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569464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EA0F-17BE-6642-A1A9-C8D78672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871F7-A188-524C-AD32-887C04D3A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Tom Sherlock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C1366-49BC-C344-84FF-306AF63134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315200" y="4787900"/>
            <a:ext cx="1828800" cy="166688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866D38B-42E9-6843-AC2C-80117F003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" t="21268" r="6514" b="18863"/>
          <a:stretch/>
        </p:blipFill>
        <p:spPr>
          <a:xfrm>
            <a:off x="2016800" y="1127474"/>
            <a:ext cx="5110394" cy="1074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ABE1FF-B3B1-C741-A63D-EAE10E602C7B}"/>
              </a:ext>
            </a:extLst>
          </p:cNvPr>
          <p:cNvSpPr txBox="1"/>
          <p:nvPr/>
        </p:nvSpPr>
        <p:spPr>
          <a:xfrm>
            <a:off x="1364231" y="2479418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ea typeface="IBM Plex Sans" charset="0"/>
                <a:cs typeface="IBM Plex Sans" charset="0"/>
              </a:rPr>
              <a:t>Introduction to Frontend Web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80B54-C84C-2A44-9C6F-DAEFCAE1474B}"/>
              </a:ext>
            </a:extLst>
          </p:cNvPr>
          <p:cNvSpPr txBox="1"/>
          <p:nvPr/>
        </p:nvSpPr>
        <p:spPr>
          <a:xfrm>
            <a:off x="3869722" y="291030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April 2020</a:t>
            </a:r>
          </a:p>
        </p:txBody>
      </p:sp>
    </p:spTree>
    <p:extLst>
      <p:ext uri="{BB962C8B-B14F-4D97-AF65-F5344CB8AC3E}">
        <p14:creationId xmlns:p14="http://schemas.microsoft.com/office/powerpoint/2010/main" val="331573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Defines the meaning and structure of web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 using pairs of matching tags, nested, e.g.</a:t>
            </a:r>
          </a:p>
          <a:p>
            <a:pPr lvl="2"/>
            <a:r>
              <a:rPr lang="en-GB" dirty="0"/>
              <a:t>&lt;body&gt;</a:t>
            </a:r>
          </a:p>
          <a:p>
            <a:pPr lvl="2"/>
            <a:r>
              <a:rPr lang="en-GB" dirty="0"/>
              <a:t>    &lt;p&gt;This is some text&lt;/p&gt;</a:t>
            </a:r>
          </a:p>
          <a:p>
            <a:pPr lvl="2"/>
            <a:r>
              <a:rPr lang="en-GB" dirty="0"/>
              <a:t>    &lt;h1&gt;This is a title&lt;/h1&gt;	</a:t>
            </a:r>
          </a:p>
          <a:p>
            <a:pPr lvl="2"/>
            <a:r>
              <a:rPr lang="en-GB" dirty="0"/>
              <a:t>&lt;/body&gt;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9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link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092" y="1108831"/>
            <a:ext cx="8337816" cy="3252216"/>
          </a:xfrm>
        </p:spPr>
        <p:txBody>
          <a:bodyPr/>
          <a:lstStyle/>
          <a:p>
            <a:pPr algn="ctr"/>
            <a:r>
              <a:rPr lang="en-GB" sz="4000" dirty="0" err="1"/>
              <a:t>ibm.biz</a:t>
            </a:r>
            <a:r>
              <a:rPr lang="en-GB" sz="4000" dirty="0"/>
              <a:t>/</a:t>
            </a:r>
            <a:r>
              <a:rPr lang="en-GB" sz="4000" dirty="0" err="1"/>
              <a:t>dsa</a:t>
            </a:r>
            <a:r>
              <a:rPr lang="en-GB" sz="4000" dirty="0"/>
              <a:t>-</a:t>
            </a:r>
            <a:r>
              <a:rPr lang="en-GB" sz="4000" dirty="0" err="1"/>
              <a:t>bytesize</a:t>
            </a:r>
            <a:r>
              <a:rPr lang="en-GB" sz="4000" dirty="0"/>
              <a:t>-web-dev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395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996955" cy="800100"/>
          </a:xfrm>
        </p:spPr>
        <p:txBody>
          <a:bodyPr/>
          <a:lstStyle/>
          <a:p>
            <a:r>
              <a:rPr lang="en-US" dirty="0"/>
              <a:t>Introduction to HTML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4996955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HTML page with some elements on it: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(At least) 2 sizes of headers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Some paragraph text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An input box, with a button that says “search”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An unordered list with some items in it</a:t>
            </a:r>
          </a:p>
        </p:txBody>
      </p:sp>
    </p:spTree>
    <p:extLst>
      <p:ext uri="{BB962C8B-B14F-4D97-AF65-F5344CB8AC3E}">
        <p14:creationId xmlns:p14="http://schemas.microsoft.com/office/powerpoint/2010/main" val="339012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Describes the presentation of HTML pages using specific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vary </a:t>
            </a:r>
            <a:r>
              <a:rPr lang="en-US" dirty="0" err="1"/>
              <a:t>colour</a:t>
            </a:r>
            <a:r>
              <a:rPr lang="en-US" dirty="0"/>
              <a:t>, size, layout, structure, animations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background-color: red;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Color: white;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font-family: </a:t>
            </a:r>
            <a:r>
              <a:rPr lang="en-GB" dirty="0" err="1"/>
              <a:t>verdana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font-size: 20px;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601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688947" cy="800100"/>
          </a:xfrm>
        </p:spPr>
        <p:txBody>
          <a:bodyPr/>
          <a:lstStyle/>
          <a:p>
            <a:r>
              <a:rPr lang="en-US" dirty="0"/>
              <a:t>Introduction to CSS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8809041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Style your page, using the following guides:	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page should have a new font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Headers should have a different font size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Each different section should have a different background colour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title should be </a:t>
            </a:r>
            <a:r>
              <a:rPr lang="en-GB" dirty="0" err="1"/>
              <a:t>centered</a:t>
            </a:r>
            <a:r>
              <a:rPr lang="en-GB" dirty="0"/>
              <a:t> on the page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Clicking on one element (could be anything) takes you to another webpage (e.g. </a:t>
            </a:r>
            <a:r>
              <a:rPr lang="en-GB" dirty="0" err="1"/>
              <a:t>google.com</a:t>
            </a:r>
            <a:r>
              <a:rPr lang="en-GB" dirty="0"/>
              <a:t>)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background of the page should either be an image (any image), or a colour gradient.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 Using the browser inspector, inspect and modify an element on the fly (change a colour or something)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9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CSS Grid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 Grid is a unified way of structuring HTML elements using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a de-facto standard, support by all modern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developers to create a set of rows and columns, and place content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 be customized very heavily, you can even create layouts like this -&gt;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8CFA31-CF19-AC4F-9CA3-A0CAA49B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3857625" cy="1975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7893D-B8D7-A846-B4A6-31D460BA1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99" r="19884"/>
          <a:stretch/>
        </p:blipFill>
        <p:spPr>
          <a:xfrm>
            <a:off x="5594576" y="790321"/>
            <a:ext cx="1812471" cy="16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3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some more classes to change the colour of each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the grid bigger!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If this is too easy, then take a look at grid-template-areas and try and make a grid look something like this </a:t>
            </a:r>
            <a:r>
              <a:rPr lang="en-GB" dirty="0">
                <a:solidFill>
                  <a:schemeClr val="tx2"/>
                </a:solidFill>
                <a:sym typeface="Wingdings" pitchFamily="2" charset="2"/>
              </a:rPr>
              <a:t>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https://tinyurl.com/GridTemplateAreas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FFD7E-6B6E-6342-804B-581618F0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3" y="1853653"/>
            <a:ext cx="4298429" cy="27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043281" cy="446532"/>
          </a:xfrm>
        </p:spPr>
        <p:txBody>
          <a:bodyPr/>
          <a:lstStyle/>
          <a:p>
            <a:r>
              <a:rPr lang="en-US" dirty="0"/>
              <a:t>Introduction to CSS </a:t>
            </a:r>
            <a:r>
              <a:rPr lang="en-US" dirty="0" err="1"/>
              <a:t>FlexBox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 </a:t>
            </a:r>
            <a:r>
              <a:rPr lang="en-US" dirty="0" err="1"/>
              <a:t>FlexBox</a:t>
            </a:r>
            <a:r>
              <a:rPr lang="en-US" dirty="0"/>
              <a:t> (known as Flex), is another way to structure webpages, slightly differently to grids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also a de-facto standard, support by all modern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developers to structure HTML elements in a single column 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They’re a lot simpler to create than grids, but are just as important!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EE55D-4294-1B49-84ED-ED06A4DC6A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01268"/>
            <a:ext cx="3314700" cy="96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AB182-DB6B-0C49-B7A6-61BCA6F67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8" b="9769"/>
          <a:stretch/>
        </p:blipFill>
        <p:spPr>
          <a:xfrm>
            <a:off x="4572000" y="2184628"/>
            <a:ext cx="4038598" cy="12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Flex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what you've learnt so far about CSS Grid and Flex, make your webpage look like this http://my-tv-</a:t>
            </a:r>
            <a:r>
              <a:rPr lang="en-GB" dirty="0" err="1"/>
              <a:t>favourites.eu</a:t>
            </a:r>
            <a:r>
              <a:rPr lang="en-GB" dirty="0"/>
              <a:t>-</a:t>
            </a:r>
            <a:r>
              <a:rPr lang="en-GB" dirty="0" err="1"/>
              <a:t>gb.mybluemix.net</a:t>
            </a:r>
            <a:r>
              <a:rPr lang="en-GB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Don't worry about any of the functionality yet, we just want to make it look pretty!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will take a bit of time, so please ask any of us for a hand :)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97231-29CC-8644-970E-636BD4FE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544" y="1364423"/>
            <a:ext cx="4667250" cy="24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is the web’s programming language – allowing webpage to be dynamic, interactive, programmatic, and exciting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you to manipulate HTML &amp; CSS programmatically, alongside other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1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3503C7-4AAE-0A41-B9FC-C0665165C66D}"/>
              </a:ext>
            </a:extLst>
          </p:cNvPr>
          <p:cNvGrpSpPr/>
          <p:nvPr/>
        </p:nvGrpSpPr>
        <p:grpSpPr>
          <a:xfrm>
            <a:off x="450683" y="1272501"/>
            <a:ext cx="8242633" cy="2598498"/>
            <a:chOff x="556007" y="1954465"/>
            <a:chExt cx="8242633" cy="25984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CB956E-1735-BE4B-8A95-D0E3A30B63E9}"/>
                </a:ext>
              </a:extLst>
            </p:cNvPr>
            <p:cNvSpPr/>
            <p:nvPr/>
          </p:nvSpPr>
          <p:spPr>
            <a:xfrm>
              <a:off x="556007" y="1958608"/>
              <a:ext cx="139653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83"/>
              <a:r>
                <a:rPr lang="en-GB" b="1" dirty="0">
                  <a:solidFill>
                    <a:prstClr val="white"/>
                  </a:solidFill>
                  <a:latin typeface="IBM Plex Sans" panose="020B0503050203000203" pitchFamily="34" charset="77"/>
                  <a:ea typeface="IBM Plex Mono Text" charset="0"/>
                  <a:cs typeface="IBM Plex Mono Text" charset="0"/>
                </a:rPr>
                <a:t>Student cohort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5631A3-0D0C-C947-A5A9-FB575ED37197}"/>
                </a:ext>
              </a:extLst>
            </p:cNvPr>
            <p:cNvGrpSpPr/>
            <p:nvPr/>
          </p:nvGrpSpPr>
          <p:grpSpPr>
            <a:xfrm>
              <a:off x="606116" y="1954465"/>
              <a:ext cx="8192524" cy="2598498"/>
              <a:chOff x="606116" y="1954465"/>
              <a:chExt cx="8192524" cy="259849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5299FD8-F487-9843-B6E8-2CB586B134EA}"/>
                  </a:ext>
                </a:extLst>
              </p:cNvPr>
              <p:cNvSpPr/>
              <p:nvPr/>
            </p:nvSpPr>
            <p:spPr>
              <a:xfrm>
                <a:off x="7462565" y="1957906"/>
                <a:ext cx="1336075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83"/>
                <a:r>
                  <a:rPr lang="en-GB" b="1" dirty="0">
                    <a:solidFill>
                      <a:prstClr val="white"/>
                    </a:solidFill>
                    <a:latin typeface="IBM Plex Sans" panose="020B0503050203000203" pitchFamily="34" charset="77"/>
                    <a:ea typeface="IBM Plex Mono" charset="0"/>
                    <a:cs typeface="IBM Plex Mono" charset="0"/>
                  </a:rPr>
                  <a:t>Return to sponsoring business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538C12B-4050-BB41-8E11-395E969AC72C}"/>
                  </a:ext>
                </a:extLst>
              </p:cNvPr>
              <p:cNvGrpSpPr/>
              <p:nvPr/>
            </p:nvGrpSpPr>
            <p:grpSpPr>
              <a:xfrm>
                <a:off x="606116" y="1954465"/>
                <a:ext cx="6853480" cy="2598498"/>
                <a:chOff x="606116" y="1954465"/>
                <a:chExt cx="6853480" cy="259849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92275621-52D7-1642-A510-3E22FC8F811D}"/>
                    </a:ext>
                  </a:extLst>
                </p:cNvPr>
                <p:cNvGrpSpPr/>
                <p:nvPr/>
              </p:nvGrpSpPr>
              <p:grpSpPr>
                <a:xfrm>
                  <a:off x="4868977" y="1957907"/>
                  <a:ext cx="2307670" cy="2595056"/>
                  <a:chOff x="4590618" y="3742574"/>
                  <a:chExt cx="3992622" cy="1900973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790D230-2256-A445-971B-AAC37EA387FF}"/>
                      </a:ext>
                    </a:extLst>
                  </p:cNvPr>
                  <p:cNvSpPr/>
                  <p:nvPr/>
                </p:nvSpPr>
                <p:spPr>
                  <a:xfrm>
                    <a:off x="4590618" y="3742574"/>
                    <a:ext cx="3992622" cy="1900973"/>
                  </a:xfrm>
                  <a:prstGeom prst="rect">
                    <a:avLst/>
                  </a:prstGeom>
                  <a:solidFill>
                    <a:srgbClr val="105FE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 defTabSz="685783"/>
                    <a:endParaRPr lang="en-GB" sz="1200" b="1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Apply learning</a:t>
                    </a:r>
                  </a:p>
                  <a:p>
                    <a:pPr algn="ctr" defTabSz="685783"/>
                    <a:r>
                      <a:rPr lang="en-GB" sz="1200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4 WEEKS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BE7F08E-C5AC-0A4B-B431-76D0EF70CC53}"/>
                      </a:ext>
                    </a:extLst>
                  </p:cNvPr>
                  <p:cNvSpPr/>
                  <p:nvPr/>
                </p:nvSpPr>
                <p:spPr>
                  <a:xfrm>
                    <a:off x="5002878" y="4314954"/>
                    <a:ext cx="3168101" cy="718676"/>
                  </a:xfrm>
                  <a:prstGeom prst="rect">
                    <a:avLst/>
                  </a:prstGeom>
                  <a:solidFill>
                    <a:srgbClr val="179E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Client</a:t>
                    </a:r>
                  </a:p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Innovation Project</a:t>
                    </a:r>
                    <a:endParaRPr lang="en-GB" sz="1200" b="1" i="1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2A8C865-E317-1042-9E97-C8E512A6A0E5}"/>
                    </a:ext>
                  </a:extLst>
                </p:cNvPr>
                <p:cNvGrpSpPr/>
                <p:nvPr/>
              </p:nvGrpSpPr>
              <p:grpSpPr>
                <a:xfrm>
                  <a:off x="2358522" y="1957907"/>
                  <a:ext cx="2261381" cy="2595056"/>
                  <a:chOff x="4110847" y="1349452"/>
                  <a:chExt cx="5064684" cy="1537922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8A643D2F-DADC-E343-8E66-EDA724C8DD12}"/>
                      </a:ext>
                    </a:extLst>
                  </p:cNvPr>
                  <p:cNvSpPr/>
                  <p:nvPr/>
                </p:nvSpPr>
                <p:spPr>
                  <a:xfrm>
                    <a:off x="4110847" y="1349452"/>
                    <a:ext cx="5064684" cy="1537922"/>
                  </a:xfrm>
                  <a:prstGeom prst="rect">
                    <a:avLst/>
                  </a:prstGeom>
                  <a:solidFill>
                    <a:srgbClr val="689A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 defTabSz="685783"/>
                    <a:endParaRPr lang="en-GB" sz="1200" b="1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DSA Classroom Training</a:t>
                    </a:r>
                    <a:r>
                      <a:rPr lang="en-GB" sz="1200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 </a:t>
                    </a:r>
                  </a:p>
                  <a:p>
                    <a:pPr algn="ctr" defTabSz="685783"/>
                    <a:r>
                      <a:rPr lang="en-GB" sz="1200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4  WEEKS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3D3C547-104B-8147-9805-A7D14542C85F}"/>
                      </a:ext>
                    </a:extLst>
                  </p:cNvPr>
                  <p:cNvSpPr/>
                  <p:nvPr/>
                </p:nvSpPr>
                <p:spPr>
                  <a:xfrm>
                    <a:off x="4668684" y="1805752"/>
                    <a:ext cx="3949008" cy="26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r>
                      <a:rPr lang="en-GB" sz="1200" dirty="0">
                        <a:solidFill>
                          <a:prstClr val="black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Technical skills</a:t>
                    </a:r>
                    <a:endParaRPr lang="en-GB" sz="1200" i="1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650D9E4-87ED-6D45-B77A-7B0E1E48C7F3}"/>
                      </a:ext>
                    </a:extLst>
                  </p:cNvPr>
                  <p:cNvSpPr/>
                  <p:nvPr/>
                </p:nvSpPr>
                <p:spPr>
                  <a:xfrm>
                    <a:off x="4668684" y="2118413"/>
                    <a:ext cx="3949008" cy="2679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r>
                      <a:rPr lang="en-GB" sz="1200" dirty="0">
                        <a:solidFill>
                          <a:prstClr val="black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Professional skills</a:t>
                    </a:r>
                    <a:endParaRPr lang="en-GB" sz="1200" i="1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C12B21D-08B0-7A48-9B7D-04FB386150B3}"/>
                    </a:ext>
                  </a:extLst>
                </p:cNvPr>
                <p:cNvSpPr/>
                <p:nvPr/>
              </p:nvSpPr>
              <p:spPr>
                <a:xfrm>
                  <a:off x="606116" y="2226226"/>
                  <a:ext cx="1352774" cy="7155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783"/>
                  <a:r>
                    <a:rPr lang="en-GB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rPr>
                    <a:t>IBM &amp; client grads, interns, apprentices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9B96401-A529-814D-AF73-4489E56842B2}"/>
                    </a:ext>
                  </a:extLst>
                </p:cNvPr>
                <p:cNvSpPr/>
                <p:nvPr/>
              </p:nvSpPr>
              <p:spPr>
                <a:xfrm>
                  <a:off x="2607597" y="3783018"/>
                  <a:ext cx="1763231" cy="522180"/>
                </a:xfrm>
                <a:prstGeom prst="rect">
                  <a:avLst/>
                </a:prstGeom>
                <a:solidFill>
                  <a:srgbClr val="179E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r>
                    <a:rPr lang="en-GB" sz="1200" b="1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rPr>
                    <a:t>DSA Case Study</a:t>
                  </a:r>
                  <a:endParaRPr lang="en-GB" sz="1200" b="1" i="1" dirty="0">
                    <a:solidFill>
                      <a:prstClr val="white"/>
                    </a:solidFill>
                    <a:latin typeface="IBM Plex Sans" panose="020B0503050203000203" pitchFamily="34" charset="77"/>
                    <a:ea typeface="IBM Plex Mono Text" charset="0"/>
                    <a:cs typeface="IBM Plex Mono Text" charset="0"/>
                  </a:endParaRPr>
                </a:p>
              </p:txBody>
            </p:sp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id="{DA2A4F30-426D-F542-B10A-D16BD0D407EC}"/>
                    </a:ext>
                  </a:extLst>
                </p:cNvPr>
                <p:cNvSpPr/>
                <p:nvPr/>
              </p:nvSpPr>
              <p:spPr>
                <a:xfrm rot="5400000">
                  <a:off x="4621020" y="2012628"/>
                  <a:ext cx="271760" cy="15543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Triangle 18">
                  <a:extLst>
                    <a:ext uri="{FF2B5EF4-FFF2-40B4-BE49-F238E27FC236}">
                      <a16:creationId xmlns:a16="http://schemas.microsoft.com/office/drawing/2014/main" id="{9CBB5100-5322-6149-AFD0-7BBE11231FE2}"/>
                    </a:ext>
                  </a:extLst>
                </p:cNvPr>
                <p:cNvSpPr/>
                <p:nvPr/>
              </p:nvSpPr>
              <p:spPr>
                <a:xfrm rot="5400000">
                  <a:off x="1972370" y="2032224"/>
                  <a:ext cx="271760" cy="15543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" name="Triangle 19">
                  <a:extLst>
                    <a:ext uri="{FF2B5EF4-FFF2-40B4-BE49-F238E27FC236}">
                      <a16:creationId xmlns:a16="http://schemas.microsoft.com/office/drawing/2014/main" id="{8228A599-AD3A-BE4C-A71E-B6C1A41C0D1F}"/>
                    </a:ext>
                  </a:extLst>
                </p:cNvPr>
                <p:cNvSpPr/>
                <p:nvPr/>
              </p:nvSpPr>
              <p:spPr>
                <a:xfrm rot="5400000">
                  <a:off x="7246000" y="2012628"/>
                  <a:ext cx="271760" cy="15543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A396854-7FE7-7848-9EDE-FB471C2B7D24}"/>
                    </a:ext>
                  </a:extLst>
                </p:cNvPr>
                <p:cNvSpPr/>
                <p:nvPr/>
              </p:nvSpPr>
              <p:spPr>
                <a:xfrm>
                  <a:off x="5111552" y="3783019"/>
                  <a:ext cx="1831110" cy="5221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r>
                    <a:rPr lang="en-GB" sz="1200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rPr>
                    <a:t>Client Presentation</a:t>
                  </a:r>
                </a:p>
              </p:txBody>
            </p:sp>
          </p:grpSp>
        </p:grp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5AA6E147-5E45-4F43-9730-7A287EDD3122}"/>
              </a:ext>
            </a:extLst>
          </p:cNvPr>
          <p:cNvSpPr txBox="1">
            <a:spLocks/>
          </p:cNvSpPr>
          <p:nvPr/>
        </p:nvSpPr>
        <p:spPr>
          <a:xfrm>
            <a:off x="295672" y="173012"/>
            <a:ext cx="7737613" cy="9941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/>
              <a:t>How does the DSA work?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625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945642"/>
            <a:ext cx="4123944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Look on the GitHub repo!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F370D8-905A-8F49-AC73-75AB00EED3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3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717823" cy="800100"/>
          </a:xfrm>
        </p:spPr>
        <p:txBody>
          <a:bodyPr/>
          <a:lstStyle/>
          <a:p>
            <a:r>
              <a:rPr lang="en-US" dirty="0"/>
              <a:t>How to go further with JavaScript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can do more than just loops and storing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also use it to interact with the page directly through the DOM, as well as other APIs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next section will cover how to make your page truly 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6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717823" cy="800100"/>
          </a:xfrm>
        </p:spPr>
        <p:txBody>
          <a:bodyPr/>
          <a:lstStyle/>
          <a:p>
            <a:r>
              <a:rPr lang="en-US" dirty="0"/>
              <a:t>How to go further with JavaScript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the `await` syntax to make an API call to the </a:t>
            </a:r>
            <a:r>
              <a:rPr lang="en-GB" dirty="0" err="1"/>
              <a:t>TVMaze</a:t>
            </a:r>
            <a:r>
              <a:rPr lang="en-GB" dirty="0"/>
              <a:t> API. Hard-code the query to be your favourite TV show. Use a `</a:t>
            </a:r>
            <a:r>
              <a:rPr lang="en-GB" dirty="0" err="1"/>
              <a:t>console.log</a:t>
            </a:r>
            <a:r>
              <a:rPr lang="en-GB" dirty="0"/>
              <a:t>` to simply print out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the following user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Users can search for a TV show, and be shown a list of matching responses as a list on the page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the following user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Users can search for a TV show, and be shown a list of matching responses as a list on the page below. Pressing the star (or similar) icon will add the show to a different list of their favourites.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Include some </a:t>
            </a:r>
            <a:r>
              <a:rPr lang="en-GB" dirty="0" err="1"/>
              <a:t>javaScript</a:t>
            </a:r>
            <a:r>
              <a:rPr lang="en-GB" dirty="0"/>
              <a:t> directly onto your html page. Make it `</a:t>
            </a:r>
            <a:r>
              <a:rPr lang="en-GB" dirty="0" err="1"/>
              <a:t>console.log</a:t>
            </a:r>
            <a:r>
              <a:rPr lang="en-GB" dirty="0"/>
              <a:t>()` the word "test".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an alert box pop up when you open the webpage. Customise the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an alert box pop up when you press a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an element appear on the page when you press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the following user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Users can enter a TV show and press search. When they do, they will see their query added to a list underneath.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7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717823" cy="800100"/>
          </a:xfrm>
        </p:spPr>
        <p:txBody>
          <a:bodyPr/>
          <a:lstStyle/>
          <a:p>
            <a:r>
              <a:rPr lang="en-US" dirty="0"/>
              <a:t>JavaScript Frameworks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off with </a:t>
            </a:r>
            <a:r>
              <a:rPr lang="en-US" dirty="0" err="1"/>
              <a:t>JQuery</a:t>
            </a:r>
            <a:r>
              <a:rPr lang="en-US" dirty="0"/>
              <a:t> and similar, as “helper” libraries for 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Moved into full-scale architectures, with specific paradigms and methods, through companies such as Google and 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common frameworks are React, </a:t>
            </a:r>
            <a:r>
              <a:rPr lang="en-US" dirty="0" err="1"/>
              <a:t>VueJS</a:t>
            </a:r>
            <a:r>
              <a:rPr lang="en-US" dirty="0"/>
              <a:t>, AngularJS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Stick to the basics to start with – although frameworks are invaluable for creating Single Page Applications and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711A26-9AAD-7649-9FAB-608FF7120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these frameworks focus on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Handling DOM interactions for you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Managing State properly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Building </a:t>
            </a:r>
            <a:r>
              <a:rPr lang="en-US"/>
              <a:t>reusable components of code</a:t>
            </a:r>
          </a:p>
        </p:txBody>
      </p:sp>
    </p:spTree>
    <p:extLst>
      <p:ext uri="{BB962C8B-B14F-4D97-AF65-F5344CB8AC3E}">
        <p14:creationId xmlns:p14="http://schemas.microsoft.com/office/powerpoint/2010/main" val="958456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14C4-D257-8040-9AFD-08568562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have we learnt?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2D070-AE6B-6949-B35C-11A035F1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3189C3-8805-CF47-B452-0FD816F2E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Basics of frontend Web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build a webpage using HTML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style elements with CSS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make it interactive and dynamic with JavaScript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approach a development problem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debug code and fix errors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198285-C752-1D4F-8D62-6685FBEC6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6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14C4-D257-8040-9AFD-08568562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further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2D070-AE6B-6949-B35C-11A035F1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3189C3-8805-CF47-B452-0FD816F2E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coding! This is a super quick introduction but there’s so much more to learn: e.g. building a CV site, hooking up Watson services, integrating databases, and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an eye out for further DSA comms and learning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out for the next run of DSA </a:t>
            </a:r>
            <a:r>
              <a:rPr lang="en-US" dirty="0" err="1"/>
              <a:t>Bytesize</a:t>
            </a:r>
            <a:r>
              <a:rPr lang="en-US" dirty="0"/>
              <a:t> classes – Cloud, Cognitive,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material (including these slides) is available on GitHub</a:t>
            </a:r>
          </a:p>
          <a:p>
            <a:endParaRPr lang="en-US" dirty="0"/>
          </a:p>
          <a:p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D32DD-ABD2-4746-896C-2513AFB8FC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5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C1AB-1AB1-2D4C-ABFD-D6C68197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932274" cy="800100"/>
          </a:xfrm>
        </p:spPr>
        <p:txBody>
          <a:bodyPr/>
          <a:lstStyle/>
          <a:p>
            <a:r>
              <a:rPr lang="en-US" dirty="0"/>
              <a:t>Next steps – Digital Skills Academy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B161-C201-5E4C-9643-AB2C3093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951-62C1-884A-B5D1-124F17E70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FA888-FEF7-524B-82F3-EB3B16365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Please join the Digital Skills Academy Slack channel (invites should be sent out soon)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Get in touch with the Alumni community for further learning, meetups, and opportunities to network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Look out for further DSA </a:t>
            </a:r>
            <a:r>
              <a:rPr lang="en-US" dirty="0" err="1"/>
              <a:t>Bytesize</a:t>
            </a:r>
            <a:r>
              <a:rPr lang="en-US" dirty="0"/>
              <a:t> events &amp; upcoming Digital Skills Academies from June onwards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E7D469D-B181-7B43-8D5C-0F7E163ED319}"/>
              </a:ext>
            </a:extLst>
          </p:cNvPr>
          <p:cNvSpPr txBox="1">
            <a:spLocks/>
          </p:cNvSpPr>
          <p:nvPr/>
        </p:nvSpPr>
        <p:spPr>
          <a:xfrm>
            <a:off x="4572000" y="1243584"/>
            <a:ext cx="4123944" cy="3252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-120"/>
              <a:buNone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-120"/>
              <a:buNone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Arial" charset="-120"/>
              <a:buNone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285750" indent="-285750" defTabSz="914400">
              <a:buFontTx/>
              <a:buChar char="-"/>
            </a:pPr>
            <a:r>
              <a:rPr lang="en-US" kern="0" dirty="0"/>
              <a:t>Use the microsite for contact with the Alumni community, news, and module content:</a:t>
            </a:r>
            <a:br>
              <a:rPr lang="en-US" kern="0" dirty="0"/>
            </a:br>
            <a:endParaRPr lang="en-US" kern="0" dirty="0"/>
          </a:p>
          <a:p>
            <a:pPr marL="285750" indent="-285750" defTabSz="914400">
              <a:buFontTx/>
              <a:buChar char="-"/>
            </a:pPr>
            <a:r>
              <a:rPr lang="en-US" i="1" kern="0" dirty="0" err="1"/>
              <a:t>ibm.biz</a:t>
            </a:r>
            <a:r>
              <a:rPr lang="en-US" i="1" kern="0" dirty="0"/>
              <a:t>/</a:t>
            </a:r>
            <a:r>
              <a:rPr lang="en-US" i="1" kern="0" dirty="0" err="1"/>
              <a:t>digitalskillsacademy</a:t>
            </a:r>
            <a:endParaRPr lang="en-US" i="1" kern="0" dirty="0"/>
          </a:p>
          <a:p>
            <a:pPr marL="285750" indent="-285750" defTabSz="914400">
              <a:buFontTx/>
              <a:buChar char="-"/>
            </a:pPr>
            <a:endParaRPr lang="en-US" kern="0" dirty="0"/>
          </a:p>
          <a:p>
            <a:pPr marL="285750" indent="-285750" defTabSz="914400">
              <a:buFontTx/>
              <a:buChar char="-"/>
            </a:pPr>
            <a:endParaRPr lang="en-US" kern="0" dirty="0"/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8039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C1AB-1AB1-2D4C-ABFD-D6C68197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B161-C201-5E4C-9643-AB2C3093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951-62C1-884A-B5D1-124F17E70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714D5E9-9A00-474A-8ABB-E635D7025547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14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C1AB-1AB1-2D4C-ABFD-D6C68197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Attending!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B161-C201-5E4C-9643-AB2C3093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951-62C1-884A-B5D1-124F17E70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4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5AA6E147-5E45-4F43-9730-7A287EDD3122}"/>
              </a:ext>
            </a:extLst>
          </p:cNvPr>
          <p:cNvSpPr txBox="1">
            <a:spLocks/>
          </p:cNvSpPr>
          <p:nvPr/>
        </p:nvSpPr>
        <p:spPr>
          <a:xfrm>
            <a:off x="295672" y="173012"/>
            <a:ext cx="7737613" cy="9941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 dirty="0"/>
              <a:t>DSA </a:t>
            </a:r>
            <a:r>
              <a:rPr lang="en-US" kern="0" dirty="0" err="1"/>
              <a:t>Bytesize</a:t>
            </a:r>
            <a:endParaRPr lang="en-US" kern="0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BC71C9F-982C-6649-BF8A-37B1389F6E73}"/>
              </a:ext>
            </a:extLst>
          </p:cNvPr>
          <p:cNvGraphicFramePr/>
          <p:nvPr/>
        </p:nvGraphicFramePr>
        <p:xfrm>
          <a:off x="1861374" y="1243584"/>
          <a:ext cx="5421252" cy="336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90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topic will have a brief introduction and explanation, then a small set of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Mentors will be available to answer </a:t>
            </a:r>
            <a:r>
              <a:rPr lang="en-US" i="1" dirty="0"/>
              <a:t>any </a:t>
            </a:r>
            <a:r>
              <a:rPr lang="en-US" dirty="0"/>
              <a:t>coding questions you may have – please 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4123944" cy="3651738"/>
          </a:xfrm>
        </p:spPr>
        <p:txBody>
          <a:bodyPr/>
          <a:lstStyle/>
          <a:p>
            <a:r>
              <a:rPr lang="en-US" b="1" dirty="0"/>
              <a:t>Day 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pages with CSS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Day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API calls &amp; functional webpages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project</a:t>
            </a:r>
          </a:p>
        </p:txBody>
      </p:sp>
    </p:spTree>
    <p:extLst>
      <p:ext uri="{BB962C8B-B14F-4D97-AF65-F5344CB8AC3E}">
        <p14:creationId xmlns:p14="http://schemas.microsoft.com/office/powerpoint/2010/main" val="297687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0-01-31 at 15.12.37.mov" descr="Screen Recording 2020-01-31 at 15.12.37.mov">
            <a:hlinkClick r:id="" action="ppaction://media"/>
            <a:extLst>
              <a:ext uri="{FF2B5EF4-FFF2-40B4-BE49-F238E27FC236}">
                <a16:creationId xmlns:a16="http://schemas.microsoft.com/office/drawing/2014/main" id="{2FB4089F-6C9F-6547-96C9-E726FDB93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456" y="0"/>
            <a:ext cx="76850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4D20-C7F4-4DFF-BB82-C9187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910328" cy="800100"/>
          </a:xfrm>
        </p:spPr>
        <p:txBody>
          <a:bodyPr/>
          <a:lstStyle/>
          <a:p>
            <a:r>
              <a:rPr lang="en-GB" dirty="0"/>
              <a:t>Icebreaker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05E24-6CA2-451A-87B8-AC15F9AC9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8F5F-8D55-420B-B310-D593D9451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455AD-1B91-4389-8400-A1D3FAEF80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6E5818-36BE-4C8E-BD96-11F3366E2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352544" cy="32522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Introduce yourself (turn your camera on if it’s not already)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Tell us which one item you’d bring if you were stranded on a desert island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Show us the most interesting item within reach of your current seat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Handover to the person on the left of your </a:t>
            </a:r>
            <a:r>
              <a:rPr lang="en-GB" dirty="0" err="1"/>
              <a:t>webex</a:t>
            </a:r>
            <a:r>
              <a:rPr lang="en-GB" dirty="0"/>
              <a:t> window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75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46532"/>
          </a:xfrm>
        </p:spPr>
        <p:txBody>
          <a:bodyPr/>
          <a:lstStyle/>
          <a:p>
            <a:r>
              <a:rPr lang="en-US" dirty="0"/>
              <a:t>How we teach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6046590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introduce each topic first with a short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then switch over to coding some basic examples, via a screen-share. You should follow along at the same time – we’ll go at a pace that everyone can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5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46532"/>
          </a:xfrm>
        </p:spPr>
        <p:txBody>
          <a:bodyPr/>
          <a:lstStyle/>
          <a:p>
            <a:r>
              <a:rPr lang="en-US" dirty="0"/>
              <a:t>How we teach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6046590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then set a challenge (or series of challenges). We won’t tell you exactly how to complete them, but you should have enough hints to get started.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also give links to helpful websites at the start of each challenge.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get stuck, ask for help! We’ll either explain to everyone on the main WebEx, or one of the team will go on a private slack call with you to assist.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regular intervals throughout the day, we’ll explain the next steps and release the next challenges. If you haven’t finished, carry on with your current work – the process of learning is more important than the outcome!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slack for polls too!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0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46532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6046590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install Visual Studio Code (</a:t>
            </a:r>
            <a:r>
              <a:rPr lang="en-US" dirty="0" err="1"/>
              <a:t>VSCode</a:t>
            </a:r>
            <a:r>
              <a:rPr lang="en-US" dirty="0"/>
              <a:t>) if you haven’t already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44331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D88DAE47-85B9-4B0B-831F-6D4E9C2F380B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D064520C-B773-4CD1-B351-451C29767069}"/>
    </a:ext>
  </a:extLst>
</a:theme>
</file>

<file path=ppt/theme/theme3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9D39D9A-1E1D-4FB4-8D3B-32F937C8A5F2}"/>
    </a:ext>
  </a:extLst>
</a:theme>
</file>

<file path=ppt/theme/theme4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IBM_Master_Presentation_2018_V01_Plex_Embed</Template>
  <TotalTime>11873</TotalTime>
  <Words>1802</Words>
  <Application>Microsoft Macintosh PowerPoint</Application>
  <PresentationFormat>On-screen Show (16:9)</PresentationFormat>
  <Paragraphs>258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HelvNeue Light for IBM</vt:lpstr>
      <vt:lpstr>IBM Plex Sans</vt:lpstr>
      <vt:lpstr>IBM Plex Sans Light</vt:lpstr>
      <vt:lpstr>Calibri</vt:lpstr>
      <vt:lpstr>.AppleSystemUIFont</vt:lpstr>
      <vt:lpstr>IBM Plex Sans SemiBold</vt:lpstr>
      <vt:lpstr>Wingdings</vt:lpstr>
      <vt:lpstr>Arial</vt:lpstr>
      <vt:lpstr>IBM BxD 2018 black background</vt:lpstr>
      <vt:lpstr>IBM BxD 2018 black background</vt:lpstr>
      <vt:lpstr>IBM BxD 2018 black background</vt:lpstr>
      <vt:lpstr>IBM BxD 2018 black background</vt:lpstr>
      <vt:lpstr>PowerPoint Presentation</vt:lpstr>
      <vt:lpstr>PowerPoint Presentation</vt:lpstr>
      <vt:lpstr>PowerPoint Presentation</vt:lpstr>
      <vt:lpstr>Course Content</vt:lpstr>
      <vt:lpstr>PowerPoint Presentation</vt:lpstr>
      <vt:lpstr>Icebreaker </vt:lpstr>
      <vt:lpstr>How we teach</vt:lpstr>
      <vt:lpstr>How we teach</vt:lpstr>
      <vt:lpstr>Break</vt:lpstr>
      <vt:lpstr>Introduction to HTML</vt:lpstr>
      <vt:lpstr>Challenges link</vt:lpstr>
      <vt:lpstr>Introduction to HTML - Challenge</vt:lpstr>
      <vt:lpstr>Introduction to CSS</vt:lpstr>
      <vt:lpstr>Introduction to CSS - Challenge</vt:lpstr>
      <vt:lpstr>Introduction to CSS Grid</vt:lpstr>
      <vt:lpstr>CSS Grid - Challenge</vt:lpstr>
      <vt:lpstr>Introduction to CSS FlexBox</vt:lpstr>
      <vt:lpstr>CSS Flex - Challenge</vt:lpstr>
      <vt:lpstr>Introduction to JavaScript</vt:lpstr>
      <vt:lpstr>JavaScript Challenges</vt:lpstr>
      <vt:lpstr>How to go further with JavaScript</vt:lpstr>
      <vt:lpstr>How to go further with JavaScript</vt:lpstr>
      <vt:lpstr>JavaScript Frameworks</vt:lpstr>
      <vt:lpstr>So what have we learnt?</vt:lpstr>
      <vt:lpstr>Next steps – further learning</vt:lpstr>
      <vt:lpstr>Next steps – Digital Skills Academy</vt:lpstr>
      <vt:lpstr>Feedback</vt:lpstr>
      <vt:lpstr>Thanks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Internet of Things  DSA IoT Workshop – XXXX 20XX</dc:title>
  <dc:creator>THOMAS Sherlock</dc:creator>
  <cp:lastModifiedBy>Thomas Sherlock</cp:lastModifiedBy>
  <cp:revision>172</cp:revision>
  <cp:lastPrinted>2017-11-06T21:50:47Z</cp:lastPrinted>
  <dcterms:created xsi:type="dcterms:W3CDTF">2018-10-16T09:10:12Z</dcterms:created>
  <dcterms:modified xsi:type="dcterms:W3CDTF">2020-05-04T08:10:50Z</dcterms:modified>
</cp:coreProperties>
</file>